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8" r:id="rId12"/>
  </p:sldIdLst>
  <p:sldSz cx="12192000" cy="6858000"/>
  <p:notesSz cx="12192000" cy="6858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Quicksand" panose="020B0604020202020204" charset="0"/>
      <p:regular r:id="rId22"/>
      <p:bold r:id="rId23"/>
      <p:italic r:id="rId24"/>
      <p:boldItalic r:id="rId25"/>
    </p:embeddedFont>
    <p:embeddedFont>
      <p:font typeface="Quicksand SemiBold" panose="020B060402020202020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50" y="3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24" Type="http://schemas.openxmlformats.org/officeDocument/2006/relationships/font" Target="fonts/font11.fntdata"/><Relationship Id="rId25" Type="http://schemas.openxmlformats.org/officeDocument/2006/relationships/font" Target="fonts/font12.fntdata"/><Relationship Id="rId26" Type="http://schemas.openxmlformats.org/officeDocument/2006/relationships/font" Target="fonts/font13.fntdata"/><Relationship Id="rId27" Type="http://schemas.openxmlformats.org/officeDocument/2006/relationships/font" Target="fonts/font14.fntdata"/><Relationship Id="rId28" Type="http://schemas.openxmlformats.org/officeDocument/2006/relationships/font" Target="fonts/font15.fntdata"/><Relationship Id="rId29" Type="http://schemas.openxmlformats.org/officeDocument/2006/relationships/font" Target="fonts/font16.fntdata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Differentiate between organization level and repository level permissions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the GitHub web portal to add collaborators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Creating an Organization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Repository Forking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Collaborators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Differentiate between organization level and repository level permissions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Use the GitHub web portal to add collaborators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Creating an Organization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Repository Forking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Adding Collaborators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20-Aug-23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5492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Relationship Id="rId3" Type="http://schemas.openxmlformats.org/officeDocument/2006/relationships/hyperlink" Target="https://pixabay.com/users/larisa-k-1107275" TargetMode="External"/><Relationship Id="rId4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FAIR-by-Design-Methodology/templates" TargetMode="External"/><Relationship Id="rId4" Type="http://schemas.openxmlformats.org/officeDocument/2006/relationships/image" Target="../media/image1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ir-by-design-methodology.github.io/FAIR-by-Design_ToT/latest/Stage%204%20%E2%80%93%20Produce/14-Team%20Collaboration/14-Team%20Collaboration/#advanced-resolving-git-conflic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Team Collaboration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6453-E64A-2E4C-AF1F-E9816154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Repository Level Collaborators (cont.)</a:t>
            </a:r>
          </a:p>
        </p:txBody>
      </p:sp>
      <p:pic>
        <p:nvPicPr>
          <p:cNvPr id="6146" name="Picture 2" descr="Adding Repository Collaborators">
            <a:extLst>
              <a:ext uri="{FF2B5EF4-FFF2-40B4-BE49-F238E27FC236}">
                <a16:creationId xmlns:a16="http://schemas.microsoft.com/office/drawing/2014/main" id="{72CCDD3B-6DDC-5368-C577-21D76442B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257" y="1825625"/>
            <a:ext cx="7701485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785CE-ABF6-3074-5EED-CA0BE24C9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75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08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 descr="Puzzle pieces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1160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B9AD-8225-4D6A-7366-D686E53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7AF51-2F14-061E-B006-B62129EF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61277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Focus on collaboration options</a:t>
            </a:r>
          </a:p>
          <a:p>
            <a:r>
              <a:rPr lang="en-US" sz="2600" dirty="0"/>
              <a:t>Most aspects already discussed in previous learning units</a:t>
            </a:r>
          </a:p>
          <a:p>
            <a:r>
              <a:rPr lang="en-US" sz="2600" dirty="0"/>
              <a:t>Central point for future reference</a:t>
            </a:r>
          </a:p>
          <a:p>
            <a:r>
              <a:rPr lang="en-US" sz="2600" dirty="0"/>
              <a:t>All initial steps completed by a single person</a:t>
            </a:r>
          </a:p>
          <a:p>
            <a:pPr lvl="1"/>
            <a:r>
              <a:rPr lang="en-US" sz="2600" dirty="0"/>
              <a:t>Organization creation</a:t>
            </a:r>
          </a:p>
          <a:p>
            <a:pPr lvl="1"/>
            <a:r>
              <a:rPr lang="en-US" sz="2600" dirty="0"/>
              <a:t>Forking</a:t>
            </a:r>
          </a:p>
          <a:p>
            <a:pPr lvl="1"/>
            <a:r>
              <a:rPr lang="en-US" sz="2600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D139A-C9F7-A67D-26D4-305186832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4910"/>
          <a:stretch/>
        </p:blipFill>
        <p:spPr>
          <a:xfrm>
            <a:off x="6582112" y="1825625"/>
            <a:ext cx="4962462" cy="4167313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75841-5F17-DD55-58CA-D98C192DF0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67F33-DC3E-DB2A-B189-099BFA58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500193" y="5992938"/>
            <a:ext cx="3366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Larisa </a:t>
            </a:r>
            <a:r>
              <a:rPr lang="en-US" sz="1200" dirty="0" err="1">
                <a:hlinkClick r:id="rId3"/>
              </a:rPr>
              <a:t>Koshkina</a:t>
            </a:r>
            <a:r>
              <a:rPr lang="en-US" sz="1200" dirty="0">
                <a:hlinkClick r:id="rId3"/>
              </a:rPr>
              <a:t>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26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8277-FEBE-B3AB-AF40-CA1D6D42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DDA7-0FDF-7D5B-4C4C-ED78B164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= a logical grouping of multiple repositories</a:t>
            </a:r>
          </a:p>
          <a:p>
            <a:pPr lvl="1"/>
            <a:r>
              <a:rPr lang="en-US" dirty="0"/>
              <a:t>Organization level permissions</a:t>
            </a:r>
          </a:p>
          <a:p>
            <a:pPr lvl="1"/>
            <a:r>
              <a:rPr lang="en-US" dirty="0"/>
              <a:t>Repository level permissions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Profile Picture -&gt; Your Organizations -&gt; New Organization</a:t>
            </a:r>
          </a:p>
          <a:p>
            <a:r>
              <a:rPr lang="en-US" sz="2400" dirty="0">
                <a:latin typeface="Quicksand" panose="020B0604020202020204" charset="0"/>
                <a:cs typeface="Quicksand" panose="020B0604020202020204" charset="0"/>
              </a:rPr>
              <a:t>Free plan is equivalent to the Team plan for public repositories</a:t>
            </a:r>
          </a:p>
        </p:txBody>
      </p:sp>
      <p:pic>
        <p:nvPicPr>
          <p:cNvPr id="1026" name="Picture 2" descr="Selecting a GitHub Plan for the new Organization">
            <a:extLst>
              <a:ext uri="{FF2B5EF4-FFF2-40B4-BE49-F238E27FC236}">
                <a16:creationId xmlns:a16="http://schemas.microsoft.com/office/drawing/2014/main" id="{E9D0CBD4-DC50-5BBA-FD81-D0DCF9BEC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3"/>
          <a:stretch/>
        </p:blipFill>
        <p:spPr bwMode="auto">
          <a:xfrm>
            <a:off x="3411324" y="4406755"/>
            <a:ext cx="5369351" cy="182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69E34-89FB-67B5-EE6C-2F2304995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828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84E2-6B70-9219-D73B-7275A037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EEFD6-133D-9F74-5ABD-69EC363FD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/>
        </p:blipFill>
        <p:spPr>
          <a:xfrm>
            <a:off x="838200" y="1825625"/>
            <a:ext cx="4865288" cy="40925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5266-E97A-49AC-A721-E65A6314B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sz="1800"/>
              <a:t>At a repository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is independent, with distinct collaborators</a:t>
            </a:r>
          </a:p>
          <a:p>
            <a:pPr lvl="1"/>
            <a:r>
              <a:rPr lang="en-US" sz="1800"/>
              <a:t>Collaborators are added at the repository level, as to avoid granting them unnecessary permissions on other, unrelated, repositories</a:t>
            </a:r>
          </a:p>
          <a:p>
            <a:r>
              <a:rPr lang="en-US" sz="1800"/>
              <a:t>At an organization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should have the same collaborators as the other ones</a:t>
            </a:r>
          </a:p>
          <a:p>
            <a:pPr lvl="1"/>
            <a:r>
              <a:rPr lang="en-US" sz="1800"/>
              <a:t>Collaborators are added at the organization level. Permissions are automatically propagated to all existing and future repositories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D58DB-D3D6-3635-3631-9E538DA8CE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054A-46E7-F896-7C58-154B6702F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0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C318F0-D947-2E7C-AB3D-7E64F0C1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Configuration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65909D-0C08-45E7-EA58-ADAFF944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the organization, the user is redirected to its homepage</a:t>
            </a:r>
          </a:p>
          <a:p>
            <a:r>
              <a:rPr lang="en-US" dirty="0">
                <a:solidFill>
                  <a:schemeClr val="accent2"/>
                </a:solidFill>
              </a:rPr>
              <a:t>First Step: </a:t>
            </a:r>
            <a:r>
              <a:rPr lang="en-US" dirty="0"/>
              <a:t>Add organization level collaborators (if needed)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People tab -&gt; Invite member</a:t>
            </a:r>
          </a:p>
          <a:p>
            <a:r>
              <a:rPr lang="en-US" dirty="0">
                <a:solidFill>
                  <a:schemeClr val="accent3"/>
                </a:solidFill>
              </a:rPr>
              <a:t>Second Step: </a:t>
            </a:r>
            <a:r>
              <a:rPr lang="en-US" dirty="0"/>
              <a:t>Ensure proper workflow permissions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Settings tab -&gt; Actions -&gt; General -&gt; Workflow Permissions -&gt; Read and Write Permissions</a:t>
            </a:r>
          </a:p>
        </p:txBody>
      </p:sp>
      <p:pic>
        <p:nvPicPr>
          <p:cNvPr id="2050" name="Picture 2" descr="Workflow Permissions">
            <a:extLst>
              <a:ext uri="{FF2B5EF4-FFF2-40B4-BE49-F238E27FC236}">
                <a16:creationId xmlns:a16="http://schemas.microsoft.com/office/drawing/2014/main" id="{0CDFB036-792B-75FE-44F8-43AE397AC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34776"/>
          <a:stretch/>
        </p:blipFill>
        <p:spPr bwMode="auto">
          <a:xfrm>
            <a:off x="3686110" y="4769181"/>
            <a:ext cx="4819779" cy="1407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7937-8D8A-9DC0-B357-C64D28EF2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899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AAFB-70B0-7434-E82B-8C14986C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Forking the Templates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0609-344E-F3A4-6A3B-5FAB4909B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44148" cy="4351338"/>
          </a:xfrm>
        </p:spPr>
        <p:txBody>
          <a:bodyPr>
            <a:normAutofit/>
          </a:bodyPr>
          <a:lstStyle/>
          <a:p>
            <a:r>
              <a:rPr lang="en-US" dirty="0"/>
              <a:t>Creating a copy of the </a:t>
            </a:r>
            <a:r>
              <a:rPr lang="en-US" dirty="0">
                <a:hlinkClick r:id="rId3"/>
              </a:rPr>
              <a:t>FAIR-by-Design templates </a:t>
            </a:r>
            <a:r>
              <a:rPr lang="en-US" dirty="0"/>
              <a:t>repository by forking it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Fork button (top right corner)</a:t>
            </a:r>
          </a:p>
          <a:p>
            <a:r>
              <a:rPr lang="en-US" dirty="0"/>
              <a:t>Forking wizard</a:t>
            </a: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Repository name:</a:t>
            </a:r>
            <a:r>
              <a:rPr lang="en-US" sz="2800" dirty="0"/>
              <a:t> (up to the user)</a:t>
            </a:r>
          </a:p>
          <a:p>
            <a:pPr lvl="1"/>
            <a:r>
              <a:rPr lang="en-US" sz="2800" dirty="0">
                <a:solidFill>
                  <a:schemeClr val="accent3"/>
                </a:solidFill>
              </a:rPr>
              <a:t>Owner:</a:t>
            </a:r>
            <a:r>
              <a:rPr lang="en-US" sz="2800" dirty="0"/>
              <a:t> the newly created organization</a:t>
            </a:r>
          </a:p>
          <a:p>
            <a:pPr lvl="1"/>
            <a:r>
              <a:rPr lang="en-US" sz="2800" dirty="0">
                <a:solidFill>
                  <a:schemeClr val="accent4"/>
                </a:solidFill>
              </a:rPr>
              <a:t>Description:</a:t>
            </a:r>
            <a:r>
              <a:rPr lang="en-US" sz="2800" dirty="0"/>
              <a:t> (optional)</a:t>
            </a:r>
          </a:p>
        </p:txBody>
      </p:sp>
      <p:pic>
        <p:nvPicPr>
          <p:cNvPr id="4098" name="Picture 2" descr="Fork Owner Selection">
            <a:extLst>
              <a:ext uri="{FF2B5EF4-FFF2-40B4-BE49-F238E27FC236}">
                <a16:creationId xmlns:a16="http://schemas.microsoft.com/office/drawing/2014/main" id="{69411BFC-24CA-5278-1474-D46D8FD8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5470" y="2144120"/>
            <a:ext cx="4458330" cy="3388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472E0-A522-ED70-DCA8-44ED2D8BB9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13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B03C1D-99CF-4EEA-66B0-F811C3E6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Repository Level Collaborators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F43E0A-F675-FFB2-41B6-E1A8DE30A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forked repository’s homepage</a:t>
            </a:r>
          </a:p>
          <a:p>
            <a:pPr lvl="1"/>
            <a:r>
              <a:rPr lang="en-US" dirty="0"/>
              <a:t>Automatic redirect from the forking wizard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Settings -&gt; Collaborators and Teams -&gt; Add people</a:t>
            </a:r>
          </a:p>
          <a:p>
            <a:pPr lvl="1"/>
            <a:r>
              <a:rPr lang="en-US" dirty="0"/>
              <a:t>Search by either email address or GitHub username</a:t>
            </a:r>
          </a:p>
          <a:p>
            <a:r>
              <a:rPr lang="en-US" dirty="0"/>
              <a:t>Email notification send to invited people</a:t>
            </a:r>
          </a:p>
          <a:p>
            <a:r>
              <a:rPr lang="en-US" b="1" u="sng" dirty="0">
                <a:solidFill>
                  <a:schemeClr val="accent3"/>
                </a:solidFill>
              </a:rPr>
              <a:t>Suggestion:</a:t>
            </a:r>
            <a:r>
              <a:rPr lang="en-US" dirty="0"/>
              <a:t> divide work tasks among all the collaborators, avoiding editing conflicts </a:t>
            </a:r>
          </a:p>
          <a:p>
            <a:pPr lvl="1"/>
            <a:r>
              <a:rPr lang="en-US" dirty="0">
                <a:hlinkClick r:id="rId2"/>
              </a:rPr>
              <a:t>Advanced: Instructions on how to resolve a Git conflict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132FF-6D00-76D9-2324-7CE91DCDF6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4974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492</Words>
  <Application>Microsoft Office PowerPoint</Application>
  <DocSecurity>0</DocSecurity>
  <PresentationFormat>Widescreen</PresentationFormat>
  <Paragraphs>72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Consolas</vt:lpstr>
      <vt:lpstr>Quicksand SemiBold</vt:lpstr>
      <vt:lpstr>Arial</vt:lpstr>
      <vt:lpstr>Calibri</vt:lpstr>
      <vt:lpstr>Quicksand</vt:lpstr>
      <vt:lpstr>Tema di Office</vt:lpstr>
      <vt:lpstr>Team Collaboration</vt:lpstr>
      <vt:lpstr>Learning Objectives</vt:lpstr>
      <vt:lpstr>Agenda</vt:lpstr>
      <vt:lpstr>Introduction</vt:lpstr>
      <vt:lpstr>Creating a New Organization</vt:lpstr>
      <vt:lpstr>Adding Collaborators</vt:lpstr>
      <vt:lpstr>Organization Configuration</vt:lpstr>
      <vt:lpstr>Forking the Templates Repository</vt:lpstr>
      <vt:lpstr>Adding Repository Level Collaborators</vt:lpstr>
      <vt:lpstr>Adding Repository Level Collaborators (cont.)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27</cp:revision>
  <dcterms:created xsi:type="dcterms:W3CDTF">2022-09-22T13:19:16Z</dcterms:created>
  <dcterms:modified xsi:type="dcterms:W3CDTF">2023-08-20T08:18:12Z</dcterms:modified>
  <cp:category/>
  <dc:identifier/>
  <cp:contentStatus/>
  <dc:language/>
  <cp:version/>
</cp:coreProperties>
</file>